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handoutMasterIdLst>
    <p:handoutMasterId r:id="rId16"/>
  </p:handoutMasterIdLst>
  <p:sldIdLst>
    <p:sldId id="269" r:id="rId2"/>
    <p:sldId id="272" r:id="rId3"/>
    <p:sldId id="262" r:id="rId4"/>
    <p:sldId id="384" r:id="rId5"/>
    <p:sldId id="299" r:id="rId6"/>
    <p:sldId id="422" r:id="rId7"/>
    <p:sldId id="402" r:id="rId8"/>
    <p:sldId id="365" r:id="rId9"/>
    <p:sldId id="398" r:id="rId10"/>
    <p:sldId id="361" r:id="rId11"/>
    <p:sldId id="423" r:id="rId12"/>
    <p:sldId id="424" r:id="rId13"/>
    <p:sldId id="388" r:id="rId14"/>
    <p:sldId id="28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209"/>
    <a:srgbClr val="E69505"/>
    <a:srgbClr val="B0A701"/>
    <a:srgbClr val="E86E4F"/>
    <a:srgbClr val="FCFBFA"/>
    <a:srgbClr val="22283A"/>
    <a:srgbClr val="FEFEF4"/>
    <a:srgbClr val="FDFDDF"/>
    <a:srgbClr val="525252"/>
    <a:srgbClr val="F8F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53" autoAdjust="0"/>
    <p:restoredTop sz="97030"/>
  </p:normalViewPr>
  <p:slideViewPr>
    <p:cSldViewPr snapToGrid="0" showGuides="1">
      <p:cViewPr varScale="1">
        <p:scale>
          <a:sx n="163" d="100"/>
          <a:sy n="163" d="100"/>
        </p:scale>
        <p:origin x="216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2021. 4. 25.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tiff>
</file>

<file path=ppt/media/image12.jpeg>
</file>

<file path=ppt/media/image13.pn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2021. 4. 25.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6" b="77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40000"/>
                </a:schemeClr>
              </a:gs>
              <a:gs pos="23000">
                <a:schemeClr val="accent5">
                  <a:lumMod val="89000"/>
                  <a:alpha val="60000"/>
                </a:schemeClr>
              </a:gs>
              <a:gs pos="69000">
                <a:schemeClr val="accent5">
                  <a:lumMod val="75000"/>
                  <a:alpha val="9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1969" y="303259"/>
            <a:ext cx="11264879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 err="1">
                <a:solidFill>
                  <a:schemeClr val="bg1"/>
                </a:solidFill>
                <a:latin typeface="+mj-lt"/>
              </a:rPr>
              <a:t>DataMining</a:t>
            </a:r>
            <a:r>
              <a:rPr lang="ko-KR" altLang="en-US" sz="66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6600" b="1" dirty="0">
                <a:solidFill>
                  <a:schemeClr val="bg1"/>
                </a:solidFill>
                <a:latin typeface="+mj-lt"/>
              </a:rPr>
              <a:t>Term</a:t>
            </a:r>
            <a:r>
              <a:rPr lang="ko-KR" altLang="en-US" sz="66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6600" b="1" dirty="0">
                <a:solidFill>
                  <a:schemeClr val="bg1"/>
                </a:solidFill>
                <a:latin typeface="+mj-lt"/>
              </a:rPr>
              <a:t>Project</a:t>
            </a:r>
          </a:p>
          <a:p>
            <a:pPr algn="ctr"/>
            <a:endParaRPr lang="en-US" altLang="ko-KR" sz="66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+mj-lt"/>
              </a:rPr>
              <a:t>Bag</a:t>
            </a:r>
            <a:r>
              <a:rPr lang="ko-KR" altLang="en-US" sz="5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5400" b="1" dirty="0">
                <a:solidFill>
                  <a:schemeClr val="bg1"/>
                </a:solidFill>
                <a:latin typeface="+mj-lt"/>
              </a:rPr>
              <a:t>of</a:t>
            </a:r>
            <a:r>
              <a:rPr lang="ko-KR" altLang="en-US" sz="54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ko-KR" sz="5400" b="1" dirty="0">
                <a:solidFill>
                  <a:schemeClr val="bg1"/>
                </a:solidFill>
                <a:latin typeface="+mj-lt"/>
              </a:rPr>
              <a:t>Words Algorithm</a:t>
            </a:r>
            <a:r>
              <a:rPr lang="ko-KR" altLang="en-US" sz="5400" b="1" dirty="0">
                <a:solidFill>
                  <a:schemeClr val="bg1"/>
                </a:solidFill>
                <a:latin typeface="+mj-lt"/>
              </a:rPr>
              <a:t>을 사용한 </a:t>
            </a:r>
            <a:endParaRPr lang="en-US" altLang="ko-KR" sz="54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j-lt"/>
              </a:rPr>
              <a:t>중</a:t>
            </a:r>
            <a:r>
              <a:rPr lang="en-US" altLang="ko-KR" sz="5400" b="1" dirty="0">
                <a:solidFill>
                  <a:schemeClr val="bg1"/>
                </a:solidFill>
                <a:latin typeface="+mj-lt"/>
              </a:rPr>
              <a:t>,</a:t>
            </a:r>
            <a:r>
              <a:rPr lang="ko-KR" altLang="en-US" sz="5400" b="1" dirty="0">
                <a:solidFill>
                  <a:schemeClr val="bg1"/>
                </a:solidFill>
                <a:latin typeface="+mj-lt"/>
              </a:rPr>
              <a:t> 장기적 주가 예측 프로그램</a:t>
            </a:r>
            <a:endParaRPr lang="en-US" altLang="ko-KR" sz="5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CFB545-197A-406E-A05E-305B9F0688B4}"/>
              </a:ext>
            </a:extLst>
          </p:cNvPr>
          <p:cNvSpPr txBox="1"/>
          <p:nvPr/>
        </p:nvSpPr>
        <p:spPr>
          <a:xfrm>
            <a:off x="9516768" y="5231302"/>
            <a:ext cx="22934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팀원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15181369 </a:t>
            </a:r>
            <a:r>
              <a:rPr lang="ko-KR" altLang="en-US" sz="2000" b="1" dirty="0">
                <a:solidFill>
                  <a:schemeClr val="bg1"/>
                </a:solidFill>
              </a:rPr>
              <a:t>박상준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20110191</a:t>
            </a:r>
            <a:r>
              <a:rPr lang="ko-KR" altLang="en-US" sz="2000" b="1" dirty="0">
                <a:solidFill>
                  <a:schemeClr val="bg1"/>
                </a:solidFill>
              </a:rPr>
              <a:t> </a:t>
            </a:r>
            <a:r>
              <a:rPr lang="ko-KR" altLang="en-US" sz="2000" b="1" dirty="0" err="1">
                <a:solidFill>
                  <a:schemeClr val="bg1"/>
                </a:solidFill>
              </a:rPr>
              <a:t>구현서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r>
              <a:rPr lang="en-US" altLang="ko-KR" sz="2000" b="1" dirty="0">
                <a:solidFill>
                  <a:schemeClr val="bg1"/>
                </a:solidFill>
              </a:rPr>
              <a:t>17101948</a:t>
            </a:r>
            <a:r>
              <a:rPr lang="ko-KR" altLang="en-US" sz="2000" b="1" dirty="0">
                <a:solidFill>
                  <a:schemeClr val="bg1"/>
                </a:solidFill>
              </a:rPr>
              <a:t> 김지환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03117E-15C3-3B41-82E8-BAE76BEBA4A4}"/>
              </a:ext>
            </a:extLst>
          </p:cNvPr>
          <p:cNvSpPr txBox="1"/>
          <p:nvPr/>
        </p:nvSpPr>
        <p:spPr>
          <a:xfrm>
            <a:off x="4896764" y="4657237"/>
            <a:ext cx="21952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-7</a:t>
            </a:r>
            <a:r>
              <a:rPr lang="ko-KR" altLang="en-US" sz="2800" b="1" dirty="0">
                <a:solidFill>
                  <a:schemeClr val="bg1"/>
                </a:solidFill>
              </a:rPr>
              <a:t>팀</a:t>
            </a:r>
            <a:r>
              <a:rPr lang="en-US" altLang="ko-KR" sz="2800" b="1" dirty="0">
                <a:solidFill>
                  <a:schemeClr val="bg1"/>
                </a:solidFill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897829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5DD151B4-8593-C64B-B57D-FB382E19A7C9}"/>
              </a:ext>
            </a:extLst>
          </p:cNvPr>
          <p:cNvGrpSpPr/>
          <p:nvPr/>
        </p:nvGrpSpPr>
        <p:grpSpPr>
          <a:xfrm>
            <a:off x="197126" y="772458"/>
            <a:ext cx="11797748" cy="5786772"/>
            <a:chOff x="2280162" y="1737628"/>
            <a:chExt cx="10216933" cy="4278094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3EB8B71-04EA-784D-8E6A-EA1C119982FC}"/>
                </a:ext>
              </a:extLst>
            </p:cNvPr>
            <p:cNvSpPr/>
            <p:nvPr/>
          </p:nvSpPr>
          <p:spPr>
            <a:xfrm>
              <a:off x="2280163" y="1737628"/>
              <a:ext cx="10216932" cy="42780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A47ADC5-4223-C549-938E-BCC3FC0DF655}"/>
                </a:ext>
              </a:extLst>
            </p:cNvPr>
            <p:cNvSpPr txBox="1"/>
            <p:nvPr/>
          </p:nvSpPr>
          <p:spPr>
            <a:xfrm>
              <a:off x="2280162" y="2307014"/>
              <a:ext cx="10216933" cy="47154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endPara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70E562A-B3E6-C043-AB58-A5F1B5D1893D}"/>
              </a:ext>
            </a:extLst>
          </p:cNvPr>
          <p:cNvSpPr txBox="1"/>
          <p:nvPr/>
        </p:nvSpPr>
        <p:spPr>
          <a:xfrm>
            <a:off x="251687" y="850392"/>
            <a:ext cx="11353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spcAft>
                <a:spcPts val="1200"/>
              </a:spcAft>
              <a:buFont typeface="Wingdings" pitchFamily="2" charset="2"/>
              <a:buChar char="v"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RPA : Robotic Process Automation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약자로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반복 업무 프로세스를 자동화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346D19-B12A-904E-A554-C2BC840CA783}"/>
              </a:ext>
            </a:extLst>
          </p:cNvPr>
          <p:cNvGrpSpPr/>
          <p:nvPr/>
        </p:nvGrpSpPr>
        <p:grpSpPr>
          <a:xfrm>
            <a:off x="142882" y="149665"/>
            <a:ext cx="5838978" cy="646331"/>
            <a:chOff x="674695" y="298771"/>
            <a:chExt cx="5838978" cy="64633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761481F-AEDE-3845-93A7-0F74563A5D47}"/>
                </a:ext>
              </a:extLst>
            </p:cNvPr>
            <p:cNvGrpSpPr/>
            <p:nvPr/>
          </p:nvGrpSpPr>
          <p:grpSpPr>
            <a:xfrm>
              <a:off x="674695" y="383424"/>
              <a:ext cx="456351" cy="453486"/>
              <a:chOff x="674695" y="383424"/>
              <a:chExt cx="456351" cy="453486"/>
            </a:xfrm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17A225D-AB81-134A-821C-C2672CE7F4C6}"/>
                  </a:ext>
                </a:extLst>
              </p:cNvPr>
              <p:cNvSpPr/>
              <p:nvPr/>
            </p:nvSpPr>
            <p:spPr>
              <a:xfrm>
                <a:off x="674695" y="383424"/>
                <a:ext cx="456351" cy="45348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2AA7FA15-905D-2848-9DFA-10F144B88C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29" r="21084" b="37250"/>
              <a:stretch/>
            </p:blipFill>
            <p:spPr>
              <a:xfrm>
                <a:off x="719756" y="418136"/>
                <a:ext cx="366227" cy="346023"/>
              </a:xfrm>
              <a:prstGeom prst="rect">
                <a:avLst/>
              </a:prstGeom>
              <a:effectLst>
                <a:outerShdw dist="254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D2F53B-B4BF-8B43-B4DD-40FF19C06AED}"/>
                </a:ext>
              </a:extLst>
            </p:cNvPr>
            <p:cNvSpPr txBox="1"/>
            <p:nvPr/>
          </p:nvSpPr>
          <p:spPr>
            <a:xfrm>
              <a:off x="1131046" y="298771"/>
              <a:ext cx="53826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Data Crawling with RPA</a:t>
              </a:r>
              <a:endParaRPr lang="ko-KR" altLang="en-US" sz="3600" b="1" dirty="0"/>
            </a:p>
          </p:txBody>
        </p:sp>
      </p:grpSp>
      <p:pic>
        <p:nvPicPr>
          <p:cNvPr id="5124" name="Picture 4" descr="데스크탑 자동화 - RPA | UiPath">
            <a:extLst>
              <a:ext uri="{FF2B5EF4-FFF2-40B4-BE49-F238E27FC236}">
                <a16:creationId xmlns:a16="http://schemas.microsoft.com/office/drawing/2014/main" id="{ED3F952C-0982-B241-A6F7-CFDA81240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850" y="1650831"/>
            <a:ext cx="7455648" cy="4002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RPA 로보틱 프로세스 오토메이션 | UiPath">
            <a:extLst>
              <a:ext uri="{FF2B5EF4-FFF2-40B4-BE49-F238E27FC236}">
                <a16:creationId xmlns:a16="http://schemas.microsoft.com/office/drawing/2014/main" id="{CF4B3D24-97E4-F344-A04B-B7DAAEFC1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56" y="5186521"/>
            <a:ext cx="2188630" cy="114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28EEC1B-9EB4-684C-B98D-AF1AB71031A7}"/>
              </a:ext>
            </a:extLst>
          </p:cNvPr>
          <p:cNvSpPr txBox="1"/>
          <p:nvPr/>
        </p:nvSpPr>
        <p:spPr>
          <a:xfrm>
            <a:off x="8335694" y="2362068"/>
            <a:ext cx="349598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RPA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솔루션인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UiPath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를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활용하여 기업의 뉴스 기사 또는 전문가의 분석 자료를 크롤링하여 엑셀로 저장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사람이 하나하나 데이터를 저장할 필요 없이 직관적으로 업무를 자동화할 수 있음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6642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5DD151B4-8593-C64B-B57D-FB382E19A7C9}"/>
              </a:ext>
            </a:extLst>
          </p:cNvPr>
          <p:cNvGrpSpPr/>
          <p:nvPr/>
        </p:nvGrpSpPr>
        <p:grpSpPr>
          <a:xfrm>
            <a:off x="197126" y="772457"/>
            <a:ext cx="11797748" cy="5935877"/>
            <a:chOff x="2280162" y="1737628"/>
            <a:chExt cx="10216933" cy="4278094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3EB8B71-04EA-784D-8E6A-EA1C119982FC}"/>
                </a:ext>
              </a:extLst>
            </p:cNvPr>
            <p:cNvSpPr/>
            <p:nvPr/>
          </p:nvSpPr>
          <p:spPr>
            <a:xfrm>
              <a:off x="2280163" y="1737628"/>
              <a:ext cx="10216932" cy="42780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A47ADC5-4223-C549-938E-BCC3FC0DF655}"/>
                </a:ext>
              </a:extLst>
            </p:cNvPr>
            <p:cNvSpPr txBox="1"/>
            <p:nvPr/>
          </p:nvSpPr>
          <p:spPr>
            <a:xfrm>
              <a:off x="2280162" y="2307014"/>
              <a:ext cx="10216933" cy="47154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endPara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70E562A-B3E6-C043-AB58-A5F1B5D1893D}"/>
              </a:ext>
            </a:extLst>
          </p:cNvPr>
          <p:cNvSpPr txBox="1"/>
          <p:nvPr/>
        </p:nvSpPr>
        <p:spPr>
          <a:xfrm>
            <a:off x="251687" y="850392"/>
            <a:ext cx="11353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Wingdings" pitchFamily="2" charset="2"/>
              <a:buChar char="v"/>
            </a:pP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네이버 뉴스기사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346D19-B12A-904E-A554-C2BC840CA783}"/>
              </a:ext>
            </a:extLst>
          </p:cNvPr>
          <p:cNvGrpSpPr/>
          <p:nvPr/>
        </p:nvGrpSpPr>
        <p:grpSpPr>
          <a:xfrm>
            <a:off x="142882" y="149665"/>
            <a:ext cx="5838978" cy="646331"/>
            <a:chOff x="674695" y="298771"/>
            <a:chExt cx="5838978" cy="646331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761481F-AEDE-3845-93A7-0F74563A5D47}"/>
                </a:ext>
              </a:extLst>
            </p:cNvPr>
            <p:cNvGrpSpPr/>
            <p:nvPr/>
          </p:nvGrpSpPr>
          <p:grpSpPr>
            <a:xfrm>
              <a:off x="674695" y="383424"/>
              <a:ext cx="456351" cy="453486"/>
              <a:chOff x="674695" y="383424"/>
              <a:chExt cx="456351" cy="453486"/>
            </a:xfrm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17A225D-AB81-134A-821C-C2672CE7F4C6}"/>
                  </a:ext>
                </a:extLst>
              </p:cNvPr>
              <p:cNvSpPr/>
              <p:nvPr/>
            </p:nvSpPr>
            <p:spPr>
              <a:xfrm>
                <a:off x="674695" y="383424"/>
                <a:ext cx="456351" cy="45348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2AA7FA15-905D-2848-9DFA-10F144B88CA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29" r="21084" b="37250"/>
              <a:stretch/>
            </p:blipFill>
            <p:spPr>
              <a:xfrm>
                <a:off x="719756" y="418136"/>
                <a:ext cx="366227" cy="346023"/>
              </a:xfrm>
              <a:prstGeom prst="rect">
                <a:avLst/>
              </a:prstGeom>
              <a:effectLst>
                <a:outerShdw dist="254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D2F53B-B4BF-8B43-B4DD-40FF19C06AED}"/>
                </a:ext>
              </a:extLst>
            </p:cNvPr>
            <p:cNvSpPr txBox="1"/>
            <p:nvPr/>
          </p:nvSpPr>
          <p:spPr>
            <a:xfrm>
              <a:off x="1131046" y="298771"/>
              <a:ext cx="53826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Data Crawling with RPA</a:t>
              </a:r>
              <a:endParaRPr lang="ko-KR" altLang="en-US" sz="3600" b="1" dirty="0"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761E99F1-BC5D-AF4E-9187-94582322C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056" y="1501937"/>
            <a:ext cx="5314463" cy="493869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A020701-ED07-5649-94F8-EE8BDC0050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4428" y="1670675"/>
            <a:ext cx="5931536" cy="448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06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5DD151B4-8593-C64B-B57D-FB382E19A7C9}"/>
              </a:ext>
            </a:extLst>
          </p:cNvPr>
          <p:cNvGrpSpPr/>
          <p:nvPr/>
        </p:nvGrpSpPr>
        <p:grpSpPr>
          <a:xfrm>
            <a:off x="197126" y="772457"/>
            <a:ext cx="11797748" cy="5786773"/>
            <a:chOff x="2280162" y="1737628"/>
            <a:chExt cx="10216933" cy="4278094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3EB8B71-04EA-784D-8E6A-EA1C119982FC}"/>
                </a:ext>
              </a:extLst>
            </p:cNvPr>
            <p:cNvSpPr/>
            <p:nvPr/>
          </p:nvSpPr>
          <p:spPr>
            <a:xfrm>
              <a:off x="2280163" y="1737628"/>
              <a:ext cx="10216932" cy="42780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A47ADC5-4223-C549-938E-BCC3FC0DF655}"/>
                </a:ext>
              </a:extLst>
            </p:cNvPr>
            <p:cNvSpPr txBox="1"/>
            <p:nvPr/>
          </p:nvSpPr>
          <p:spPr>
            <a:xfrm>
              <a:off x="2280162" y="2307014"/>
              <a:ext cx="10216933" cy="47154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endPara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31E6712-B5B9-1A46-B42B-3D3E6476D529}"/>
              </a:ext>
            </a:extLst>
          </p:cNvPr>
          <p:cNvGrpSpPr/>
          <p:nvPr/>
        </p:nvGrpSpPr>
        <p:grpSpPr>
          <a:xfrm>
            <a:off x="142882" y="149665"/>
            <a:ext cx="5095441" cy="646331"/>
            <a:chOff x="674695" y="298771"/>
            <a:chExt cx="5095441" cy="646331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8B1E0505-AC0B-B440-906C-93FE52359681}"/>
                </a:ext>
              </a:extLst>
            </p:cNvPr>
            <p:cNvGrpSpPr/>
            <p:nvPr/>
          </p:nvGrpSpPr>
          <p:grpSpPr>
            <a:xfrm>
              <a:off x="674695" y="383424"/>
              <a:ext cx="456351" cy="453486"/>
              <a:chOff x="674695" y="383424"/>
              <a:chExt cx="456351" cy="453486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1D662ED2-5855-1B48-9C28-FDFBAB9913B7}"/>
                  </a:ext>
                </a:extLst>
              </p:cNvPr>
              <p:cNvSpPr/>
              <p:nvPr/>
            </p:nvSpPr>
            <p:spPr>
              <a:xfrm>
                <a:off x="674695" y="383424"/>
                <a:ext cx="456351" cy="45348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DB9594B-12C3-0E48-837A-3387947887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29" r="21084" b="37250"/>
              <a:stretch/>
            </p:blipFill>
            <p:spPr>
              <a:xfrm>
                <a:off x="719756" y="418136"/>
                <a:ext cx="366227" cy="346023"/>
              </a:xfrm>
              <a:prstGeom prst="rect">
                <a:avLst/>
              </a:prstGeom>
              <a:effectLst>
                <a:outerShdw dist="254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1DA609F-2317-994F-BA5D-AA752E0262A5}"/>
                </a:ext>
              </a:extLst>
            </p:cNvPr>
            <p:cNvSpPr txBox="1"/>
            <p:nvPr/>
          </p:nvSpPr>
          <p:spPr>
            <a:xfrm>
              <a:off x="1131046" y="298771"/>
              <a:ext cx="46390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Bag</a:t>
              </a:r>
              <a:r>
                <a:rPr lang="ko-KR" altLang="en-US" sz="3600" b="1" dirty="0"/>
                <a:t> </a:t>
              </a:r>
              <a:r>
                <a:rPr lang="en-US" altLang="ko-KR" sz="3600" b="1" dirty="0"/>
                <a:t>of</a:t>
              </a:r>
              <a:r>
                <a:rPr lang="ko-KR" altLang="en-US" sz="3600" b="1" dirty="0"/>
                <a:t> </a:t>
              </a:r>
              <a:r>
                <a:rPr lang="en-US" altLang="ko-KR" sz="3600" b="1" dirty="0"/>
                <a:t>Words</a:t>
              </a:r>
              <a:r>
                <a:rPr lang="ko-KR" altLang="en-US" sz="3600" b="1" dirty="0"/>
                <a:t> </a:t>
              </a:r>
              <a:r>
                <a:rPr lang="en-US" altLang="ko-KR" sz="3600" b="1" dirty="0"/>
                <a:t>Model</a:t>
              </a:r>
              <a:endParaRPr lang="ko-KR" altLang="en-US" sz="3600" b="1" dirty="0"/>
            </a:p>
          </p:txBody>
        </p:sp>
      </p:grpSp>
      <p:pic>
        <p:nvPicPr>
          <p:cNvPr id="6146" name="Picture 2" descr="Bag-of-Words(BoW) 쉽게 이해하기 - 아무튼 워라밸">
            <a:extLst>
              <a:ext uri="{FF2B5EF4-FFF2-40B4-BE49-F238E27FC236}">
                <a16:creationId xmlns:a16="http://schemas.microsoft.com/office/drawing/2014/main" id="{0BB1C1F6-9949-E64A-8EBB-6056E3AB8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6107" y="1300798"/>
            <a:ext cx="6279836" cy="299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9B23703-6D36-674D-8CB2-3738B374FB84}"/>
              </a:ext>
            </a:extLst>
          </p:cNvPr>
          <p:cNvSpPr txBox="1"/>
          <p:nvPr/>
        </p:nvSpPr>
        <p:spPr>
          <a:xfrm>
            <a:off x="655770" y="4420982"/>
            <a:ext cx="105572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ko-KR" altLang="ko-Kore-KR" dirty="0"/>
              <a:t>단어의 순서는 전혀 고려하지 않고 단어들의 출현 빈도에만 집중하는 텍스트 데이터의 수치화 표현방법</a:t>
            </a:r>
            <a:endParaRPr lang="ko-Kore-KR" altLang="ko-Kore-K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ko-KR" altLang="ko-Kore-KR" dirty="0"/>
              <a:t>만약</a:t>
            </a:r>
            <a:r>
              <a:rPr lang="en-US" altLang="ko-Kore-KR" dirty="0"/>
              <a:t>, </a:t>
            </a:r>
            <a:r>
              <a:rPr lang="ko-KR" altLang="ko-Kore-KR" dirty="0"/>
              <a:t>해당 문서 내에서 특정 단어가</a:t>
            </a:r>
            <a:r>
              <a:rPr lang="en-US" altLang="ko-Kore-KR" dirty="0"/>
              <a:t> N</a:t>
            </a:r>
            <a:r>
              <a:rPr lang="ko-KR" altLang="ko-Kore-KR" dirty="0"/>
              <a:t>번 등장했다면</a:t>
            </a:r>
            <a:r>
              <a:rPr lang="en-US" altLang="ko-Kore-KR" dirty="0"/>
              <a:t>, </a:t>
            </a:r>
            <a:r>
              <a:rPr lang="ko-KR" altLang="ko-Kore-KR" dirty="0"/>
              <a:t>이 가방에는 그 특정 단어가</a:t>
            </a:r>
            <a:r>
              <a:rPr lang="en-US" altLang="ko-Kore-KR" dirty="0"/>
              <a:t> N</a:t>
            </a:r>
            <a:r>
              <a:rPr lang="ko-KR" altLang="ko-Kore-KR" dirty="0"/>
              <a:t>개 </a:t>
            </a:r>
            <a:r>
              <a:rPr lang="ko-KR" altLang="en-US" dirty="0"/>
              <a:t>있게 됨</a:t>
            </a:r>
            <a:endParaRPr lang="en-US" altLang="ko-K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ko-KR" altLang="ko-Kore-KR" dirty="0"/>
              <a:t>순서가 무시되는 단점</a:t>
            </a:r>
            <a:r>
              <a:rPr lang="ko-Kore-KR" altLang="en-US" dirty="0"/>
              <a:t> 존재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en-US" altLang="ko-Kore-KR" dirty="0"/>
              <a:t> </a:t>
            </a:r>
            <a:r>
              <a:rPr lang="ko-KR" altLang="ko-Kore-KR" dirty="0"/>
              <a:t>의미가 완전히 다른 두 문장이 있어도 동일하게 반환되기도 한다</a:t>
            </a:r>
            <a:endParaRPr lang="ko-Kore-KR" altLang="ko-Kore-K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-Kore-KR" dirty="0"/>
              <a:t>It’s bad, not good at all / It’s good, not bad at all</a:t>
            </a:r>
            <a:endParaRPr lang="ko-Kore-KR" altLang="ko-Kore-K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ko-KR" altLang="ko-Kore-KR" dirty="0"/>
              <a:t>위 두 문장은 의미가 전혀 반대이지만 동일하게 반환됨</a:t>
            </a:r>
            <a:endParaRPr lang="en-US" altLang="ko-K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ko-KR" altLang="ko-Kore-KR" dirty="0"/>
              <a:t>이를 보완하기 위해</a:t>
            </a:r>
            <a:r>
              <a:rPr lang="en-US" altLang="ko-Kore-KR" dirty="0"/>
              <a:t> n-gram</a:t>
            </a:r>
            <a:r>
              <a:rPr lang="ko-KR" altLang="en-US" dirty="0"/>
              <a:t> 사용 </a:t>
            </a:r>
            <a:r>
              <a:rPr lang="en-US" altLang="ko-KR" dirty="0"/>
              <a:t>:</a:t>
            </a:r>
            <a:r>
              <a:rPr lang="ko-KR" altLang="en-US" dirty="0"/>
              <a:t> 여러 단어를 </a:t>
            </a:r>
            <a:r>
              <a:rPr lang="en-US" altLang="ko-KR" dirty="0"/>
              <a:t>token</a:t>
            </a:r>
            <a:r>
              <a:rPr lang="ko-KR" altLang="en-US" dirty="0" err="1"/>
              <a:t>으로</a:t>
            </a:r>
            <a:r>
              <a:rPr lang="ko-KR" altLang="en-US" dirty="0"/>
              <a:t> 묶어 맥락</a:t>
            </a:r>
            <a:r>
              <a:rPr lang="en-US" altLang="ko-KR" dirty="0"/>
              <a:t>(</a:t>
            </a:r>
            <a:r>
              <a:rPr lang="ko-KR" altLang="en-US" dirty="0"/>
              <a:t>단어의 순서</a:t>
            </a:r>
            <a:r>
              <a:rPr lang="en-US" altLang="ko-KR" dirty="0"/>
              <a:t>)</a:t>
            </a:r>
            <a:r>
              <a:rPr lang="ko-KR" altLang="en-US" dirty="0"/>
              <a:t>을 파악 </a:t>
            </a:r>
            <a:endParaRPr lang="ko-Kore-KR" altLang="ko-Kore-KR" dirty="0"/>
          </a:p>
        </p:txBody>
      </p:sp>
    </p:spTree>
    <p:extLst>
      <p:ext uri="{BB962C8B-B14F-4D97-AF65-F5344CB8AC3E}">
        <p14:creationId xmlns:p14="http://schemas.microsoft.com/office/powerpoint/2010/main" val="3416177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5DD151B4-8593-C64B-B57D-FB382E19A7C9}"/>
              </a:ext>
            </a:extLst>
          </p:cNvPr>
          <p:cNvGrpSpPr/>
          <p:nvPr/>
        </p:nvGrpSpPr>
        <p:grpSpPr>
          <a:xfrm>
            <a:off x="197126" y="772457"/>
            <a:ext cx="11797748" cy="5786773"/>
            <a:chOff x="2280162" y="1737628"/>
            <a:chExt cx="10216933" cy="4278094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3EB8B71-04EA-784D-8E6A-EA1C119982FC}"/>
                </a:ext>
              </a:extLst>
            </p:cNvPr>
            <p:cNvSpPr/>
            <p:nvPr/>
          </p:nvSpPr>
          <p:spPr>
            <a:xfrm>
              <a:off x="2280163" y="1737628"/>
              <a:ext cx="10216932" cy="42780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A47ADC5-4223-C549-938E-BCC3FC0DF655}"/>
                </a:ext>
              </a:extLst>
            </p:cNvPr>
            <p:cNvSpPr txBox="1"/>
            <p:nvPr/>
          </p:nvSpPr>
          <p:spPr>
            <a:xfrm>
              <a:off x="2280162" y="2307014"/>
              <a:ext cx="10216933" cy="47154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endPara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70E562A-B3E6-C043-AB58-A5F1B5D1893D}"/>
              </a:ext>
            </a:extLst>
          </p:cNvPr>
          <p:cNvSpPr txBox="1"/>
          <p:nvPr/>
        </p:nvSpPr>
        <p:spPr>
          <a:xfrm>
            <a:off x="319360" y="805795"/>
            <a:ext cx="11353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spcAft>
                <a:spcPts val="1200"/>
              </a:spcAft>
              <a:buFont typeface="Wingdings" pitchFamily="2" charset="2"/>
              <a:buChar char="v"/>
            </a:pP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</a:t>
            </a: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장기적 주가 예측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31E6712-B5B9-1A46-B42B-3D3E6476D529}"/>
              </a:ext>
            </a:extLst>
          </p:cNvPr>
          <p:cNvGrpSpPr/>
          <p:nvPr/>
        </p:nvGrpSpPr>
        <p:grpSpPr>
          <a:xfrm>
            <a:off x="142882" y="149665"/>
            <a:ext cx="5052481" cy="646331"/>
            <a:chOff x="674695" y="298771"/>
            <a:chExt cx="5052481" cy="646331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8B1E0505-AC0B-B440-906C-93FE52359681}"/>
                </a:ext>
              </a:extLst>
            </p:cNvPr>
            <p:cNvGrpSpPr/>
            <p:nvPr/>
          </p:nvGrpSpPr>
          <p:grpSpPr>
            <a:xfrm>
              <a:off x="674695" y="383424"/>
              <a:ext cx="456351" cy="453486"/>
              <a:chOff x="674695" y="383424"/>
              <a:chExt cx="456351" cy="453486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1D662ED2-5855-1B48-9C28-FDFBAB9913B7}"/>
                  </a:ext>
                </a:extLst>
              </p:cNvPr>
              <p:cNvSpPr/>
              <p:nvPr/>
            </p:nvSpPr>
            <p:spPr>
              <a:xfrm>
                <a:off x="674695" y="383424"/>
                <a:ext cx="456351" cy="45348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DB9594B-12C3-0E48-837A-3387947887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29" r="21084" b="37250"/>
              <a:stretch/>
            </p:blipFill>
            <p:spPr>
              <a:xfrm>
                <a:off x="719756" y="418136"/>
                <a:ext cx="366227" cy="346023"/>
              </a:xfrm>
              <a:prstGeom prst="rect">
                <a:avLst/>
              </a:prstGeom>
              <a:effectLst>
                <a:outerShdw dist="254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1DA609F-2317-994F-BA5D-AA752E0262A5}"/>
                </a:ext>
              </a:extLst>
            </p:cNvPr>
            <p:cNvSpPr txBox="1"/>
            <p:nvPr/>
          </p:nvSpPr>
          <p:spPr>
            <a:xfrm>
              <a:off x="1131046" y="298771"/>
              <a:ext cx="459613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Logistic Regression</a:t>
              </a:r>
              <a:endParaRPr lang="ko-KR" altLang="en-US" sz="3600" b="1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9B23703-6D36-674D-8CB2-3738B374FB84}"/>
              </a:ext>
            </a:extLst>
          </p:cNvPr>
          <p:cNvSpPr txBox="1"/>
          <p:nvPr/>
        </p:nvSpPr>
        <p:spPr>
          <a:xfrm>
            <a:off x="599233" y="1381511"/>
            <a:ext cx="105572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기본적인 가정 </a:t>
            </a:r>
            <a:r>
              <a:rPr lang="en-US" altLang="ko-KR" dirty="0"/>
              <a:t>:</a:t>
            </a:r>
            <a:r>
              <a:rPr lang="ko-KR" altLang="en-US" dirty="0"/>
              <a:t> 호재가 악재에 비해 월등히 많으면 중</a:t>
            </a:r>
            <a:r>
              <a:rPr lang="en-US" altLang="ko-KR" dirty="0"/>
              <a:t>,</a:t>
            </a:r>
            <a:r>
              <a:rPr lang="ko-KR" altLang="en-US" dirty="0"/>
              <a:t> 장기적으로 주가가 상승할 것</a:t>
            </a:r>
            <a:endParaRPr lang="en-US" altLang="ko-K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호재가 악재에 비해서 얼마나 많을 때에 주가가 </a:t>
            </a:r>
            <a:r>
              <a:rPr lang="ko-KR" altLang="en-US" dirty="0" err="1"/>
              <a:t>상승할지에</a:t>
            </a:r>
            <a:r>
              <a:rPr lang="ko-KR" altLang="en-US" dirty="0"/>
              <a:t> 대한 기준 필요</a:t>
            </a:r>
            <a:endParaRPr lang="en-US" altLang="ko-K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ko-Kore-K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-Kore-KR" dirty="0"/>
              <a:t>input data : Bag of Words </a:t>
            </a:r>
            <a:r>
              <a:rPr lang="ko-KR" altLang="en-US" dirty="0"/>
              <a:t>기법을 통한 </a:t>
            </a:r>
            <a:r>
              <a:rPr lang="en-US" altLang="ko-KR" dirty="0"/>
              <a:t>vectorized</a:t>
            </a:r>
            <a:r>
              <a:rPr lang="ko-KR" altLang="en-US" dirty="0"/>
              <a:t>된 뉴스 기사</a:t>
            </a:r>
            <a:endParaRPr lang="en-US" altLang="ko-K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ko-Kore-KR" dirty="0"/>
              <a:t>output data : </a:t>
            </a:r>
            <a:r>
              <a:rPr lang="ko-KR" altLang="en-US" dirty="0"/>
              <a:t>각 </a:t>
            </a:r>
            <a:r>
              <a:rPr lang="en-US" altLang="ko-KR" dirty="0"/>
              <a:t>input data</a:t>
            </a:r>
            <a:r>
              <a:rPr lang="ko-KR" altLang="en-US" dirty="0"/>
              <a:t>에 대한 두 개의 클래스 </a:t>
            </a:r>
            <a:r>
              <a:rPr lang="en-US" altLang="ko-KR" dirty="0"/>
              <a:t>(</a:t>
            </a:r>
            <a:r>
              <a:rPr lang="ko-KR" altLang="en-US" dirty="0"/>
              <a:t>긍정 또는 부정</a:t>
            </a:r>
            <a:r>
              <a:rPr lang="en-US" altLang="ko-KR" dirty="0"/>
              <a:t>)</a:t>
            </a:r>
            <a:endParaRPr lang="ko-Kore-KR" altLang="ko-Kore-KR" dirty="0"/>
          </a:p>
        </p:txBody>
      </p:sp>
      <p:pic>
        <p:nvPicPr>
          <p:cNvPr id="6148" name="Picture 4" descr="R] Logistic regression (로지스틱 회귀분석)">
            <a:extLst>
              <a:ext uri="{FF2B5EF4-FFF2-40B4-BE49-F238E27FC236}">
                <a16:creationId xmlns:a16="http://schemas.microsoft.com/office/drawing/2014/main" id="{622323DF-0CE1-0949-B42A-374D6BAC4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125" y="2943492"/>
            <a:ext cx="7979508" cy="3502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39841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0953" y="1305063"/>
            <a:ext cx="9910085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-THE END-</a:t>
            </a:r>
            <a:endParaRPr lang="ko-KR" altLang="en-US" sz="150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C74564-DEF4-444E-B65A-2BA3BBBEE2CB}"/>
              </a:ext>
            </a:extLst>
          </p:cNvPr>
          <p:cNvSpPr txBox="1"/>
          <p:nvPr/>
        </p:nvSpPr>
        <p:spPr>
          <a:xfrm>
            <a:off x="2906327" y="3443161"/>
            <a:ext cx="63793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감사합니다</a:t>
            </a:r>
            <a:r>
              <a:rPr lang="en-US" altLang="ko-KR" sz="9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!</a:t>
            </a:r>
            <a:endParaRPr lang="ko-KR" altLang="en-US" sz="96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670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" r="180"/>
          <a:stretch/>
        </p:blipFill>
        <p:spPr>
          <a:xfrm>
            <a:off x="5380074" y="0"/>
            <a:ext cx="68119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201300" y="173859"/>
            <a:ext cx="2339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&lt;CONTENTS&gt;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80074" y="0"/>
            <a:ext cx="682255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20000"/>
                </a:schemeClr>
              </a:gs>
              <a:gs pos="23000">
                <a:schemeClr val="accent5">
                  <a:lumMod val="89000"/>
                  <a:alpha val="40000"/>
                </a:schemeClr>
              </a:gs>
              <a:gs pos="69000">
                <a:schemeClr val="accent5">
                  <a:lumMod val="75000"/>
                  <a:alpha val="7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D85A4F-D923-4A58-96BA-94988D70225D}"/>
              </a:ext>
            </a:extLst>
          </p:cNvPr>
          <p:cNvGrpSpPr/>
          <p:nvPr/>
        </p:nvGrpSpPr>
        <p:grpSpPr>
          <a:xfrm>
            <a:off x="451768" y="1007339"/>
            <a:ext cx="3776221" cy="1308639"/>
            <a:chOff x="283065" y="690655"/>
            <a:chExt cx="3776221" cy="130863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36B14EB-5EE0-4EFE-8125-FD72EEAC5A38}"/>
                </a:ext>
              </a:extLst>
            </p:cNvPr>
            <p:cNvSpPr txBox="1"/>
            <p:nvPr/>
          </p:nvSpPr>
          <p:spPr>
            <a:xfrm>
              <a:off x="283065" y="690655"/>
              <a:ext cx="9813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</a:rPr>
                <a:t>1. </a:t>
              </a:r>
              <a:r>
                <a:rPr lang="ko-KR" altLang="en-US" sz="2000" dirty="0">
                  <a:solidFill>
                    <a:schemeClr val="bg1"/>
                  </a:solidFill>
                </a:rPr>
                <a:t>개요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FE95F4E-727D-409C-BFB1-0FCBADA3B847}"/>
                </a:ext>
              </a:extLst>
            </p:cNvPr>
            <p:cNvSpPr txBox="1"/>
            <p:nvPr/>
          </p:nvSpPr>
          <p:spPr>
            <a:xfrm>
              <a:off x="517892" y="982028"/>
              <a:ext cx="3541394" cy="10172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팀원 소개</a:t>
              </a:r>
              <a:endParaRPr lang="en-US" altLang="ko-KR" sz="1600" spc="-15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개발 동기</a:t>
              </a:r>
              <a:endParaRPr lang="en-US" altLang="ko-KR" sz="1600" spc="-15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endParaRP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6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개발 목표</a:t>
              </a:r>
              <a:endParaRPr lang="en-US" altLang="ko-KR" sz="1600" spc="-15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308D1C6-F89B-F04A-8351-16C16B8AFEB8}"/>
              </a:ext>
            </a:extLst>
          </p:cNvPr>
          <p:cNvGrpSpPr/>
          <p:nvPr/>
        </p:nvGrpSpPr>
        <p:grpSpPr>
          <a:xfrm>
            <a:off x="451768" y="2607351"/>
            <a:ext cx="3776221" cy="1628727"/>
            <a:chOff x="283065" y="690655"/>
            <a:chExt cx="3776221" cy="162872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2613A54-DA6A-084D-BEB9-0E5A4B39F676}"/>
                </a:ext>
              </a:extLst>
            </p:cNvPr>
            <p:cNvSpPr txBox="1"/>
            <p:nvPr/>
          </p:nvSpPr>
          <p:spPr>
            <a:xfrm>
              <a:off x="283065" y="690655"/>
              <a:ext cx="15648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</a:rPr>
                <a:t>2. </a:t>
              </a:r>
              <a:r>
                <a:rPr lang="ko-KR" altLang="en-US" sz="2000" dirty="0">
                  <a:solidFill>
                    <a:schemeClr val="bg1"/>
                  </a:solidFill>
                </a:rPr>
                <a:t>구현 과정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AD31162-35EF-654B-9CE7-796F0888027A}"/>
                </a:ext>
              </a:extLst>
            </p:cNvPr>
            <p:cNvSpPr txBox="1"/>
            <p:nvPr/>
          </p:nvSpPr>
          <p:spPr>
            <a:xfrm>
              <a:off x="517892" y="982028"/>
              <a:ext cx="3541394" cy="13373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6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Algorithm</a:t>
              </a: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6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Data Crawling with RPA</a:t>
              </a: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6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Bag of Words Model</a:t>
              </a:r>
            </a:p>
            <a:p>
              <a:pPr marL="285750" indent="-285750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6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Logistic Regression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229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" y="1733550"/>
            <a:ext cx="123303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1</a:t>
            </a:r>
            <a:endParaRPr lang="ko-KR" altLang="en-US" sz="19900" b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24265" y="2526075"/>
            <a:ext cx="56310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개요</a:t>
            </a:r>
          </a:p>
        </p:txBody>
      </p:sp>
    </p:spTree>
    <p:extLst>
      <p:ext uri="{BB962C8B-B14F-4D97-AF65-F5344CB8AC3E}">
        <p14:creationId xmlns:p14="http://schemas.microsoft.com/office/powerpoint/2010/main" val="2714218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>
            <a:extLst>
              <a:ext uri="{FF2B5EF4-FFF2-40B4-BE49-F238E27FC236}">
                <a16:creationId xmlns:a16="http://schemas.microsoft.com/office/drawing/2014/main" id="{2F7CF11B-8707-4772-9EF8-008F09A7516C}"/>
              </a:ext>
            </a:extLst>
          </p:cNvPr>
          <p:cNvGrpSpPr/>
          <p:nvPr/>
        </p:nvGrpSpPr>
        <p:grpSpPr>
          <a:xfrm>
            <a:off x="318234" y="221279"/>
            <a:ext cx="2615917" cy="646331"/>
            <a:chOff x="674695" y="298771"/>
            <a:chExt cx="2615917" cy="646331"/>
          </a:xfrm>
        </p:grpSpPr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E9C898C3-3734-4BAF-9317-72C546D2DA93}"/>
                </a:ext>
              </a:extLst>
            </p:cNvPr>
            <p:cNvGrpSpPr/>
            <p:nvPr/>
          </p:nvGrpSpPr>
          <p:grpSpPr>
            <a:xfrm>
              <a:off x="674695" y="383424"/>
              <a:ext cx="456351" cy="453486"/>
              <a:chOff x="674695" y="383424"/>
              <a:chExt cx="456351" cy="453486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259D061B-6C4D-45B5-B6C3-04CA1CFA08A1}"/>
                  </a:ext>
                </a:extLst>
              </p:cNvPr>
              <p:cNvSpPr/>
              <p:nvPr/>
            </p:nvSpPr>
            <p:spPr>
              <a:xfrm>
                <a:off x="674695" y="383424"/>
                <a:ext cx="456351" cy="45348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2B9BCF51-0F39-4028-A749-68224556AD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29" r="21084" b="37250"/>
              <a:stretch/>
            </p:blipFill>
            <p:spPr>
              <a:xfrm>
                <a:off x="719756" y="418136"/>
                <a:ext cx="366227" cy="346023"/>
              </a:xfrm>
              <a:prstGeom prst="rect">
                <a:avLst/>
              </a:prstGeom>
              <a:effectLst>
                <a:outerShdw dist="254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1AB6704-FFBB-4CB6-AC58-9C5B05820E0A}"/>
                </a:ext>
              </a:extLst>
            </p:cNvPr>
            <p:cNvSpPr txBox="1"/>
            <p:nvPr/>
          </p:nvSpPr>
          <p:spPr>
            <a:xfrm>
              <a:off x="1131046" y="298771"/>
              <a:ext cx="21595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dirty="0"/>
                <a:t>팀원 소개</a:t>
              </a:r>
            </a:p>
          </p:txBody>
        </p:sp>
      </p:grp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1EA2488-0B9E-4573-AC71-6CD53AB59A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782987"/>
              </p:ext>
            </p:extLst>
          </p:nvPr>
        </p:nvGraphicFramePr>
        <p:xfrm>
          <a:off x="1216086" y="2034237"/>
          <a:ext cx="9759827" cy="27895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51966">
                  <a:extLst>
                    <a:ext uri="{9D8B030D-6E8A-4147-A177-3AD203B41FA5}">
                      <a16:colId xmlns:a16="http://schemas.microsoft.com/office/drawing/2014/main" val="1668760776"/>
                    </a:ext>
                  </a:extLst>
                </a:gridCol>
                <a:gridCol w="7807861">
                  <a:extLst>
                    <a:ext uri="{9D8B030D-6E8A-4147-A177-3AD203B41FA5}">
                      <a16:colId xmlns:a16="http://schemas.microsoft.com/office/drawing/2014/main" val="2178632096"/>
                    </a:ext>
                  </a:extLst>
                </a:gridCol>
              </a:tblGrid>
              <a:tr h="5590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업무</a:t>
                      </a:r>
                      <a:r>
                        <a:rPr lang="en-US" altLang="ko-KR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예상</a:t>
                      </a:r>
                      <a:r>
                        <a:rPr lang="en-US" altLang="ko-KR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2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4410179"/>
                  </a:ext>
                </a:extLst>
              </a:tr>
              <a:tr h="7434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박상준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RPA</a:t>
                      </a:r>
                      <a:r>
                        <a:rPr lang="ko-KR" altLang="en-US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(UiPath)</a:t>
                      </a:r>
                      <a:r>
                        <a:rPr lang="ko-KR" altLang="en-US" sz="24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를</a:t>
                      </a:r>
                      <a:r>
                        <a:rPr lang="ko-KR" altLang="en-US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사용한 </a:t>
                      </a:r>
                      <a:r>
                        <a:rPr lang="en-US" altLang="ko-KR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Data Crawling</a:t>
                      </a:r>
                      <a:endParaRPr lang="ko-KR" altLang="en-US" sz="2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403364"/>
                  </a:ext>
                </a:extLst>
              </a:tr>
              <a:tr h="7434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구현서</a:t>
                      </a:r>
                      <a:endParaRPr lang="ko-KR" altLang="en-US" sz="24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Bag of Words Algorithm</a:t>
                      </a:r>
                      <a:r>
                        <a:rPr lang="ko-KR" altLang="en-US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적용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9055302"/>
                  </a:ext>
                </a:extLst>
              </a:tr>
              <a:tr h="7434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김지환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Bag of Words Algorithm </a:t>
                      </a:r>
                      <a:r>
                        <a:rPr lang="ko-KR" altLang="en-US" sz="24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적용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73019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3664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6F8320F5-D350-46C3-8B5C-824DE436580E}"/>
              </a:ext>
            </a:extLst>
          </p:cNvPr>
          <p:cNvGrpSpPr/>
          <p:nvPr/>
        </p:nvGrpSpPr>
        <p:grpSpPr>
          <a:xfrm>
            <a:off x="352426" y="902323"/>
            <a:ext cx="11443334" cy="5785196"/>
            <a:chOff x="987533" y="1483567"/>
            <a:chExt cx="10216933" cy="474695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F1C01051-4796-4D40-9ED1-05CD1F607F8D}"/>
                </a:ext>
              </a:extLst>
            </p:cNvPr>
            <p:cNvGrpSpPr/>
            <p:nvPr/>
          </p:nvGrpSpPr>
          <p:grpSpPr>
            <a:xfrm>
              <a:off x="987533" y="1483567"/>
              <a:ext cx="10216933" cy="4746953"/>
              <a:chOff x="2280162" y="1737628"/>
              <a:chExt cx="10216933" cy="4278094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1ADD35B-6A8B-42FF-BAD4-B64F09F8481C}"/>
                  </a:ext>
                </a:extLst>
              </p:cNvPr>
              <p:cNvSpPr/>
              <p:nvPr/>
            </p:nvSpPr>
            <p:spPr>
              <a:xfrm>
                <a:off x="2280163" y="1737628"/>
                <a:ext cx="10216932" cy="42780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88C78DE-6CE3-436F-9AA2-0D8034B9F050}"/>
                  </a:ext>
                </a:extLst>
              </p:cNvPr>
              <p:cNvSpPr txBox="1"/>
              <p:nvPr/>
            </p:nvSpPr>
            <p:spPr>
              <a:xfrm>
                <a:off x="2280162" y="2307014"/>
                <a:ext cx="10216933" cy="47154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endParaRPr lang="en-US" altLang="ko-KR" sz="28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37C932B-A30C-4573-A1DD-57BB0A7D0686}"/>
                </a:ext>
              </a:extLst>
            </p:cNvPr>
            <p:cNvSpPr txBox="1"/>
            <p:nvPr/>
          </p:nvSpPr>
          <p:spPr>
            <a:xfrm>
              <a:off x="1133052" y="1527407"/>
              <a:ext cx="9925895" cy="378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spcAft>
                  <a:spcPts val="1200"/>
                </a:spcAft>
              </a:pPr>
              <a:r>
                <a:rPr kumimoji="1" lang="ko-KR" altLang="en-US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모든 연령층에서 주식 투자에 대한 관심도 증가</a:t>
              </a:r>
              <a:endParaRPr kumimoji="1"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A98C753-BE3D-7848-A5CD-5571FF3DBDB1}"/>
              </a:ext>
            </a:extLst>
          </p:cNvPr>
          <p:cNvSpPr txBox="1"/>
          <p:nvPr/>
        </p:nvSpPr>
        <p:spPr>
          <a:xfrm>
            <a:off x="1134636" y="5647900"/>
            <a:ext cx="47802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ko-KR" altLang="en-US" sz="1400" dirty="0"/>
              <a:t>출처 </a:t>
            </a:r>
            <a:r>
              <a:rPr lang="en-US" altLang="ko-KR" sz="1400" dirty="0"/>
              <a:t>:</a:t>
            </a:r>
            <a:r>
              <a:rPr lang="ko-KR" altLang="en-US" sz="1400" dirty="0"/>
              <a:t> 한국금융신문 </a:t>
            </a:r>
            <a:r>
              <a:rPr lang="en-US" altLang="ko-KR" sz="1400" dirty="0"/>
              <a:t>2020.12.21</a:t>
            </a:r>
            <a:r>
              <a:rPr lang="ko-KR" altLang="en-US" sz="1400" dirty="0"/>
              <a:t>일자</a:t>
            </a:r>
            <a:r>
              <a:rPr lang="en-US" altLang="ko-KR" sz="1400" dirty="0"/>
              <a:t>(</a:t>
            </a:r>
            <a:r>
              <a:rPr lang="ko-KR" altLang="en-US" sz="1400" dirty="0"/>
              <a:t>제</a:t>
            </a:r>
            <a:r>
              <a:rPr lang="en-US" altLang="ko-KR" sz="1400" dirty="0"/>
              <a:t>2595</a:t>
            </a:r>
            <a:r>
              <a:rPr lang="ko-KR" altLang="en-US" sz="1400" dirty="0"/>
              <a:t>호</a:t>
            </a:r>
            <a:r>
              <a:rPr lang="en-US" altLang="ko-KR" sz="1400" dirty="0"/>
              <a:t>) </a:t>
            </a:r>
            <a:r>
              <a:rPr lang="ko-KR" altLang="en-US" sz="1400" dirty="0"/>
              <a:t>증권  </a:t>
            </a:r>
            <a:r>
              <a:rPr lang="en-US" altLang="ko-KR" sz="1400" dirty="0"/>
              <a:t>5</a:t>
            </a:r>
            <a:r>
              <a:rPr lang="ko-KR" altLang="en-US" sz="1400" dirty="0"/>
              <a:t>면</a:t>
            </a:r>
            <a:endParaRPr kumimoji="1" lang="ko-Kore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A54E0BF-95DD-0A45-A287-DFCADE187B72}"/>
              </a:ext>
            </a:extLst>
          </p:cNvPr>
          <p:cNvGrpSpPr/>
          <p:nvPr/>
        </p:nvGrpSpPr>
        <p:grpSpPr>
          <a:xfrm>
            <a:off x="318234" y="221279"/>
            <a:ext cx="2615917" cy="646331"/>
            <a:chOff x="674695" y="298771"/>
            <a:chExt cx="2615917" cy="646331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6B09F290-83FE-1744-9538-1C91CF24239E}"/>
                </a:ext>
              </a:extLst>
            </p:cNvPr>
            <p:cNvGrpSpPr/>
            <p:nvPr/>
          </p:nvGrpSpPr>
          <p:grpSpPr>
            <a:xfrm>
              <a:off x="674695" y="383424"/>
              <a:ext cx="456351" cy="453486"/>
              <a:chOff x="674695" y="383424"/>
              <a:chExt cx="456351" cy="453486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8ABC15F-41C1-9A47-8CC6-3D215C97BE18}"/>
                  </a:ext>
                </a:extLst>
              </p:cNvPr>
              <p:cNvSpPr/>
              <p:nvPr/>
            </p:nvSpPr>
            <p:spPr>
              <a:xfrm>
                <a:off x="674695" y="383424"/>
                <a:ext cx="456351" cy="45348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243FF41B-AF4F-8E45-93F6-A1B0584C3B3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29" r="21084" b="37250"/>
              <a:stretch/>
            </p:blipFill>
            <p:spPr>
              <a:xfrm>
                <a:off x="719756" y="418136"/>
                <a:ext cx="366227" cy="346023"/>
              </a:xfrm>
              <a:prstGeom prst="rect">
                <a:avLst/>
              </a:prstGeom>
              <a:effectLst>
                <a:outerShdw dist="254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92E5A9-1B20-1641-9DB2-7B175E4845A4}"/>
                </a:ext>
              </a:extLst>
            </p:cNvPr>
            <p:cNvSpPr txBox="1"/>
            <p:nvPr/>
          </p:nvSpPr>
          <p:spPr>
            <a:xfrm>
              <a:off x="1131046" y="298771"/>
              <a:ext cx="21595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dirty="0"/>
                <a:t>개발 동기</a:t>
              </a:r>
            </a:p>
          </p:txBody>
        </p:sp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0DC3A671-81B9-914E-9DFD-05B70C882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07" y="1811555"/>
            <a:ext cx="5720862" cy="3589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27D95D7-D2D1-0E49-8D55-3998604F25FD}"/>
              </a:ext>
            </a:extLst>
          </p:cNvPr>
          <p:cNvSpPr txBox="1"/>
          <p:nvPr/>
        </p:nvSpPr>
        <p:spPr>
          <a:xfrm>
            <a:off x="6783754" y="1984830"/>
            <a:ext cx="418775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코로나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인해 추락한 국내 증시가 막대한 개인투자자 자금 유입에 힘입어 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급반등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동학개미운동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주식투자 열풍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기관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외인들의 매도를 모두 받아내며 국내 증시를 상승시킴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4572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6F8320F5-D350-46C3-8B5C-824DE436580E}"/>
              </a:ext>
            </a:extLst>
          </p:cNvPr>
          <p:cNvGrpSpPr/>
          <p:nvPr/>
        </p:nvGrpSpPr>
        <p:grpSpPr>
          <a:xfrm>
            <a:off x="352426" y="902323"/>
            <a:ext cx="11443334" cy="5785196"/>
            <a:chOff x="987533" y="1483567"/>
            <a:chExt cx="10216933" cy="474695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F1C01051-4796-4D40-9ED1-05CD1F607F8D}"/>
                </a:ext>
              </a:extLst>
            </p:cNvPr>
            <p:cNvGrpSpPr/>
            <p:nvPr/>
          </p:nvGrpSpPr>
          <p:grpSpPr>
            <a:xfrm>
              <a:off x="987533" y="1483567"/>
              <a:ext cx="10216933" cy="4746953"/>
              <a:chOff x="2280162" y="1737628"/>
              <a:chExt cx="10216933" cy="4278094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1ADD35B-6A8B-42FF-BAD4-B64F09F8481C}"/>
                  </a:ext>
                </a:extLst>
              </p:cNvPr>
              <p:cNvSpPr/>
              <p:nvPr/>
            </p:nvSpPr>
            <p:spPr>
              <a:xfrm>
                <a:off x="2280163" y="1737628"/>
                <a:ext cx="10216932" cy="42780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88C78DE-6CE3-436F-9AA2-0D8034B9F050}"/>
                  </a:ext>
                </a:extLst>
              </p:cNvPr>
              <p:cNvSpPr txBox="1"/>
              <p:nvPr/>
            </p:nvSpPr>
            <p:spPr>
              <a:xfrm>
                <a:off x="2280162" y="2307014"/>
                <a:ext cx="10216933" cy="47154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endParaRPr lang="en-US" altLang="ko-KR" sz="28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37C932B-A30C-4573-A1DD-57BB0A7D0686}"/>
                </a:ext>
              </a:extLst>
            </p:cNvPr>
            <p:cNvSpPr txBox="1"/>
            <p:nvPr/>
          </p:nvSpPr>
          <p:spPr>
            <a:xfrm>
              <a:off x="1133052" y="1527407"/>
              <a:ext cx="9925895" cy="378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spcAft>
                  <a:spcPts val="1200"/>
                </a:spcAft>
              </a:pPr>
              <a:r>
                <a:rPr kumimoji="1" lang="ko-KR" altLang="en-US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수많은 개인 투자자들의 관심 </a:t>
              </a:r>
              <a:r>
                <a:rPr kumimoji="1" lang="en-US" altLang="ko-KR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:</a:t>
              </a:r>
              <a:r>
                <a:rPr kumimoji="1" lang="ko-KR" altLang="en-US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kumimoji="1" lang="en-US" altLang="ko-KR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kumimoji="1" lang="ko-KR" altLang="en-US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대형주</a:t>
              </a:r>
              <a:r>
                <a:rPr kumimoji="1" lang="en-US" altLang="ko-KR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A54E0BF-95DD-0A45-A287-DFCADE187B72}"/>
              </a:ext>
            </a:extLst>
          </p:cNvPr>
          <p:cNvGrpSpPr/>
          <p:nvPr/>
        </p:nvGrpSpPr>
        <p:grpSpPr>
          <a:xfrm>
            <a:off x="318234" y="221279"/>
            <a:ext cx="2615917" cy="646331"/>
            <a:chOff x="674695" y="298771"/>
            <a:chExt cx="2615917" cy="646331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6B09F290-83FE-1744-9538-1C91CF24239E}"/>
                </a:ext>
              </a:extLst>
            </p:cNvPr>
            <p:cNvGrpSpPr/>
            <p:nvPr/>
          </p:nvGrpSpPr>
          <p:grpSpPr>
            <a:xfrm>
              <a:off x="674695" y="383424"/>
              <a:ext cx="456351" cy="453486"/>
              <a:chOff x="674695" y="383424"/>
              <a:chExt cx="456351" cy="453486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8ABC15F-41C1-9A47-8CC6-3D215C97BE18}"/>
                  </a:ext>
                </a:extLst>
              </p:cNvPr>
              <p:cNvSpPr/>
              <p:nvPr/>
            </p:nvSpPr>
            <p:spPr>
              <a:xfrm>
                <a:off x="674695" y="383424"/>
                <a:ext cx="456351" cy="45348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243FF41B-AF4F-8E45-93F6-A1B0584C3B3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29" r="21084" b="37250"/>
              <a:stretch/>
            </p:blipFill>
            <p:spPr>
              <a:xfrm>
                <a:off x="719756" y="418136"/>
                <a:ext cx="366227" cy="346023"/>
              </a:xfrm>
              <a:prstGeom prst="rect">
                <a:avLst/>
              </a:prstGeom>
              <a:effectLst>
                <a:outerShdw dist="254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92E5A9-1B20-1641-9DB2-7B175E4845A4}"/>
                </a:ext>
              </a:extLst>
            </p:cNvPr>
            <p:cNvSpPr txBox="1"/>
            <p:nvPr/>
          </p:nvSpPr>
          <p:spPr>
            <a:xfrm>
              <a:off x="1131046" y="298771"/>
              <a:ext cx="21595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dirty="0"/>
                <a:t>개발 동기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27D95D7-D2D1-0E49-8D55-3998604F25FD}"/>
              </a:ext>
            </a:extLst>
          </p:cNvPr>
          <p:cNvSpPr txBox="1"/>
          <p:nvPr/>
        </p:nvSpPr>
        <p:spPr>
          <a:xfrm>
            <a:off x="6557108" y="2247241"/>
            <a:ext cx="418775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처음 투자를 시작한 개인 투자자일수록 대형주를 많이 매수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단기적인 주가 흐름보다는 중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장기적 투자에 대한 관심을 보이는 개인 투자자가 많음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기업에 대한 중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장기적인 예측 필요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050" name="Picture 2" descr="뉴스핌 - '대형주' 공략한 개미들... 상반기 삼성전자만 10조 원대 매수">
            <a:extLst>
              <a:ext uri="{FF2B5EF4-FFF2-40B4-BE49-F238E27FC236}">
                <a16:creationId xmlns:a16="http://schemas.microsoft.com/office/drawing/2014/main" id="{1C4CC67E-8479-AC4B-B4F0-0B1F6C5C6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18" y="1560322"/>
            <a:ext cx="5219700" cy="469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오른쪽 화살표[R] 16">
            <a:extLst>
              <a:ext uri="{FF2B5EF4-FFF2-40B4-BE49-F238E27FC236}">
                <a16:creationId xmlns:a16="http://schemas.microsoft.com/office/drawing/2014/main" id="{D485C91F-AD61-C149-AE38-7015DA6D3867}"/>
              </a:ext>
            </a:extLst>
          </p:cNvPr>
          <p:cNvSpPr/>
          <p:nvPr/>
        </p:nvSpPr>
        <p:spPr>
          <a:xfrm>
            <a:off x="6557108" y="4813488"/>
            <a:ext cx="302176" cy="300317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9278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6F8320F5-D350-46C3-8B5C-824DE436580E}"/>
              </a:ext>
            </a:extLst>
          </p:cNvPr>
          <p:cNvGrpSpPr/>
          <p:nvPr/>
        </p:nvGrpSpPr>
        <p:grpSpPr>
          <a:xfrm>
            <a:off x="352426" y="902323"/>
            <a:ext cx="11443334" cy="5785196"/>
            <a:chOff x="987533" y="1483567"/>
            <a:chExt cx="10216933" cy="4746953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F1C01051-4796-4D40-9ED1-05CD1F607F8D}"/>
                </a:ext>
              </a:extLst>
            </p:cNvPr>
            <p:cNvGrpSpPr/>
            <p:nvPr/>
          </p:nvGrpSpPr>
          <p:grpSpPr>
            <a:xfrm>
              <a:off x="987533" y="1483567"/>
              <a:ext cx="10216933" cy="4746953"/>
              <a:chOff x="2280162" y="1737628"/>
              <a:chExt cx="10216933" cy="4278094"/>
            </a:xfrm>
            <a:solidFill>
              <a:schemeClr val="accent2">
                <a:lumMod val="40000"/>
                <a:lumOff val="60000"/>
              </a:schemeClr>
            </a:solidFill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1ADD35B-6A8B-42FF-BAD4-B64F09F8481C}"/>
                  </a:ext>
                </a:extLst>
              </p:cNvPr>
              <p:cNvSpPr/>
              <p:nvPr/>
            </p:nvSpPr>
            <p:spPr>
              <a:xfrm>
                <a:off x="2280163" y="1737628"/>
                <a:ext cx="10216932" cy="427809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88C78DE-6CE3-436F-9AA2-0D8034B9F050}"/>
                  </a:ext>
                </a:extLst>
              </p:cNvPr>
              <p:cNvSpPr txBox="1"/>
              <p:nvPr/>
            </p:nvSpPr>
            <p:spPr>
              <a:xfrm>
                <a:off x="2280162" y="2307014"/>
                <a:ext cx="10216933" cy="47154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200"/>
                  </a:spcAft>
                </a:pPr>
                <a:endParaRPr lang="en-US" altLang="ko-KR" sz="28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37C932B-A30C-4573-A1DD-57BB0A7D0686}"/>
                </a:ext>
              </a:extLst>
            </p:cNvPr>
            <p:cNvSpPr txBox="1"/>
            <p:nvPr/>
          </p:nvSpPr>
          <p:spPr>
            <a:xfrm>
              <a:off x="1133052" y="1527407"/>
              <a:ext cx="9925895" cy="378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kumimoji="1" lang="ko-KR" altLang="en-US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과거 데이터에 대한 예측의 정확도 평가 </a:t>
              </a:r>
              <a:r>
                <a:rPr kumimoji="1" lang="en-US" altLang="ko-KR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&amp;</a:t>
              </a:r>
              <a:r>
                <a:rPr kumimoji="1" lang="ko-KR" altLang="en-US" sz="24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현재 데이터에 대한 미래 주가 예측</a:t>
              </a:r>
              <a:endParaRPr kumimoji="1"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2A54E0BF-95DD-0A45-A287-DFCADE187B72}"/>
              </a:ext>
            </a:extLst>
          </p:cNvPr>
          <p:cNvGrpSpPr/>
          <p:nvPr/>
        </p:nvGrpSpPr>
        <p:grpSpPr>
          <a:xfrm>
            <a:off x="318234" y="221279"/>
            <a:ext cx="2615917" cy="646331"/>
            <a:chOff x="674695" y="298771"/>
            <a:chExt cx="2615917" cy="646331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6B09F290-83FE-1744-9538-1C91CF24239E}"/>
                </a:ext>
              </a:extLst>
            </p:cNvPr>
            <p:cNvGrpSpPr/>
            <p:nvPr/>
          </p:nvGrpSpPr>
          <p:grpSpPr>
            <a:xfrm>
              <a:off x="674695" y="383424"/>
              <a:ext cx="456351" cy="453486"/>
              <a:chOff x="674695" y="383424"/>
              <a:chExt cx="456351" cy="453486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8ABC15F-41C1-9A47-8CC6-3D215C97BE18}"/>
                  </a:ext>
                </a:extLst>
              </p:cNvPr>
              <p:cNvSpPr/>
              <p:nvPr/>
            </p:nvSpPr>
            <p:spPr>
              <a:xfrm>
                <a:off x="674695" y="383424"/>
                <a:ext cx="456351" cy="45348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243FF41B-AF4F-8E45-93F6-A1B0584C3B3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29" r="21084" b="37250"/>
              <a:stretch/>
            </p:blipFill>
            <p:spPr>
              <a:xfrm>
                <a:off x="719756" y="418136"/>
                <a:ext cx="366227" cy="346023"/>
              </a:xfrm>
              <a:prstGeom prst="rect">
                <a:avLst/>
              </a:prstGeom>
              <a:effectLst>
                <a:outerShdw dist="254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92E5A9-1B20-1641-9DB2-7B175E4845A4}"/>
                </a:ext>
              </a:extLst>
            </p:cNvPr>
            <p:cNvSpPr txBox="1"/>
            <p:nvPr/>
          </p:nvSpPr>
          <p:spPr>
            <a:xfrm>
              <a:off x="1131046" y="298771"/>
              <a:ext cx="215956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b="1" dirty="0"/>
                <a:t>개발 목표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89F813A-19D4-0C41-8C92-479A4FA8F208}"/>
              </a:ext>
            </a:extLst>
          </p:cNvPr>
          <p:cNvSpPr txBox="1"/>
          <p:nvPr/>
        </p:nvSpPr>
        <p:spPr>
          <a:xfrm>
            <a:off x="6074093" y="1851857"/>
            <a:ext cx="476053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삼성전자의 경우 중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장기적으로 상승하였는데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과거의 데이터를 통해 현재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주가 상승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잘 예측하였는지 확인한 후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미래주가에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대해 예측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포스코의 경우 중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장기적으로 하락하였는데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과거의 데이터를 통해 현재 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주가 하락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잘 예측하였는지 확인한 후</a:t>
            </a:r>
            <a:r>
              <a:rPr kumimoji="1"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kumimoji="1"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미래 주가에 대해 예측</a:t>
            </a:r>
            <a:endParaRPr kumimoji="1"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098" name="Picture 2" descr="이미지 차트">
            <a:extLst>
              <a:ext uri="{FF2B5EF4-FFF2-40B4-BE49-F238E27FC236}">
                <a16:creationId xmlns:a16="http://schemas.microsoft.com/office/drawing/2014/main" id="{8BA01F80-F3F0-944A-8541-099CAD775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585" y="1780486"/>
            <a:ext cx="4483340" cy="1850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052D20-0455-D041-87C7-B152FCDD461F}"/>
              </a:ext>
            </a:extLst>
          </p:cNvPr>
          <p:cNvSpPr txBox="1"/>
          <p:nvPr/>
        </p:nvSpPr>
        <p:spPr>
          <a:xfrm>
            <a:off x="722397" y="1470846"/>
            <a:ext cx="22117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1200"/>
              </a:spcAft>
            </a:pPr>
            <a:r>
              <a:rPr kumimoji="1" lang="en-US" altLang="ko-Kore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 1) </a:t>
            </a:r>
            <a:r>
              <a:rPr kumimoji="1" lang="ko-Kore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삼성전자</a:t>
            </a:r>
          </a:p>
        </p:txBody>
      </p:sp>
      <p:pic>
        <p:nvPicPr>
          <p:cNvPr id="4100" name="Picture 4" descr="이미지 차트">
            <a:extLst>
              <a:ext uri="{FF2B5EF4-FFF2-40B4-BE49-F238E27FC236}">
                <a16:creationId xmlns:a16="http://schemas.microsoft.com/office/drawing/2014/main" id="{06269DB6-6601-7A4E-A405-19E5ADEF2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585" y="4260216"/>
            <a:ext cx="4483340" cy="1850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640F46F-5E5C-FC4E-8343-C2C0369A8A86}"/>
              </a:ext>
            </a:extLst>
          </p:cNvPr>
          <p:cNvSpPr txBox="1"/>
          <p:nvPr/>
        </p:nvSpPr>
        <p:spPr>
          <a:xfrm>
            <a:off x="748491" y="3952439"/>
            <a:ext cx="4065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1200"/>
              </a:spcAft>
            </a:pPr>
            <a:r>
              <a:rPr kumimoji="1" lang="en-US" altLang="ko-Kore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 2) </a:t>
            </a:r>
            <a:r>
              <a:rPr kumimoji="1" lang="ko-KR" altLang="en-US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포스코</a:t>
            </a:r>
            <a:endParaRPr kumimoji="1" lang="ko-Kore-KR" altLang="en-US" sz="1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4851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" y="1733550"/>
            <a:ext cx="160332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2</a:t>
            </a:r>
            <a:endParaRPr lang="ko-KR" altLang="en-US" sz="19900" b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70062" y="2644170"/>
            <a:ext cx="81956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구현 과정</a:t>
            </a:r>
          </a:p>
        </p:txBody>
      </p:sp>
    </p:spTree>
    <p:extLst>
      <p:ext uri="{BB962C8B-B14F-4D97-AF65-F5344CB8AC3E}">
        <p14:creationId xmlns:p14="http://schemas.microsoft.com/office/powerpoint/2010/main" val="318324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그룹 32">
            <a:extLst>
              <a:ext uri="{FF2B5EF4-FFF2-40B4-BE49-F238E27FC236}">
                <a16:creationId xmlns:a16="http://schemas.microsoft.com/office/drawing/2014/main" id="{2A54E0BF-95DD-0A45-A287-DFCADE187B72}"/>
              </a:ext>
            </a:extLst>
          </p:cNvPr>
          <p:cNvGrpSpPr/>
          <p:nvPr/>
        </p:nvGrpSpPr>
        <p:grpSpPr>
          <a:xfrm>
            <a:off x="318234" y="221279"/>
            <a:ext cx="2821101" cy="646331"/>
            <a:chOff x="674695" y="298771"/>
            <a:chExt cx="2821101" cy="646331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6B09F290-83FE-1744-9538-1C91CF24239E}"/>
                </a:ext>
              </a:extLst>
            </p:cNvPr>
            <p:cNvGrpSpPr/>
            <p:nvPr/>
          </p:nvGrpSpPr>
          <p:grpSpPr>
            <a:xfrm>
              <a:off x="674695" y="383424"/>
              <a:ext cx="456351" cy="453486"/>
              <a:chOff x="674695" y="383424"/>
              <a:chExt cx="456351" cy="453486"/>
            </a:xfrm>
          </p:grpSpPr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B8ABC15F-41C1-9A47-8CC6-3D215C97BE18}"/>
                  </a:ext>
                </a:extLst>
              </p:cNvPr>
              <p:cNvSpPr/>
              <p:nvPr/>
            </p:nvSpPr>
            <p:spPr>
              <a:xfrm>
                <a:off x="674695" y="383424"/>
                <a:ext cx="456351" cy="45348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243FF41B-AF4F-8E45-93F6-A1B0584C3B3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29" r="21084" b="37250"/>
              <a:stretch/>
            </p:blipFill>
            <p:spPr>
              <a:xfrm>
                <a:off x="719756" y="418136"/>
                <a:ext cx="366227" cy="346023"/>
              </a:xfrm>
              <a:prstGeom prst="rect">
                <a:avLst/>
              </a:prstGeom>
              <a:effectLst>
                <a:outerShdw dist="254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92E5A9-1B20-1641-9DB2-7B175E4845A4}"/>
                </a:ext>
              </a:extLst>
            </p:cNvPr>
            <p:cNvSpPr txBox="1"/>
            <p:nvPr/>
          </p:nvSpPr>
          <p:spPr>
            <a:xfrm>
              <a:off x="1131046" y="298771"/>
              <a:ext cx="23647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/>
                <a:t>Algorithm</a:t>
              </a:r>
              <a:endParaRPr lang="ko-KR" altLang="en-US" sz="3600" b="1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C89EED4-94CC-1D4A-A4E3-7F09FCEF70EE}"/>
              </a:ext>
            </a:extLst>
          </p:cNvPr>
          <p:cNvGrpSpPr/>
          <p:nvPr/>
        </p:nvGrpSpPr>
        <p:grpSpPr>
          <a:xfrm>
            <a:off x="445075" y="2017789"/>
            <a:ext cx="10741419" cy="2822422"/>
            <a:chOff x="515413" y="2335910"/>
            <a:chExt cx="10741419" cy="2822422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410D614E-947F-3441-BD00-4D722FDD495F}"/>
                </a:ext>
              </a:extLst>
            </p:cNvPr>
            <p:cNvGrpSpPr/>
            <p:nvPr/>
          </p:nvGrpSpPr>
          <p:grpSpPr>
            <a:xfrm>
              <a:off x="515413" y="2335910"/>
              <a:ext cx="10741419" cy="2822422"/>
              <a:chOff x="515413" y="2335910"/>
              <a:chExt cx="10741419" cy="2822422"/>
            </a:xfrm>
          </p:grpSpPr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401E12A3-6333-574B-B1CE-3FE0D3DC9D29}"/>
                  </a:ext>
                </a:extLst>
              </p:cNvPr>
              <p:cNvSpPr/>
              <p:nvPr/>
            </p:nvSpPr>
            <p:spPr>
              <a:xfrm>
                <a:off x="515413" y="2335910"/>
                <a:ext cx="3045813" cy="281629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dirty="0"/>
                  <a:t>RPA</a:t>
                </a:r>
                <a:r>
                  <a:rPr kumimoji="1" lang="ko-KR" altLang="en-US" dirty="0" err="1"/>
                  <a:t>를</a:t>
                </a:r>
                <a:r>
                  <a:rPr kumimoji="1" lang="ko-KR" altLang="en-US" dirty="0"/>
                  <a:t> 통한 </a:t>
                </a:r>
                <a:r>
                  <a:rPr kumimoji="1" lang="en-US" altLang="ko-KR" dirty="0"/>
                  <a:t>text data </a:t>
                </a:r>
                <a:r>
                  <a:rPr kumimoji="1" lang="en-US" altLang="ko-KR" dirty="0" err="1"/>
                  <a:t>crwaling</a:t>
                </a:r>
                <a:endParaRPr kumimoji="1" lang="ko-Kore-KR" altLang="en-US" dirty="0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D6FEC761-BB11-4842-BC91-DE8E9C6B748C}"/>
                  </a:ext>
                </a:extLst>
              </p:cNvPr>
              <p:cNvSpPr/>
              <p:nvPr/>
            </p:nvSpPr>
            <p:spPr>
              <a:xfrm>
                <a:off x="4363216" y="2335910"/>
                <a:ext cx="3045813" cy="281629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dirty="0"/>
                  <a:t>기사 내용에 대한 긍정</a:t>
                </a:r>
                <a:r>
                  <a:rPr kumimoji="1" lang="en-US" altLang="ko-KR" dirty="0"/>
                  <a:t>/</a:t>
                </a:r>
                <a:r>
                  <a:rPr kumimoji="1" lang="ko-KR" altLang="en-US" dirty="0"/>
                  <a:t>부정 판별</a:t>
                </a:r>
                <a:endParaRPr kumimoji="1" lang="en-US" altLang="ko-KR" dirty="0"/>
              </a:p>
              <a:p>
                <a:pPr algn="ctr"/>
                <a:r>
                  <a:rPr kumimoji="1" lang="en-US" altLang="ko-KR" dirty="0"/>
                  <a:t>(output data)</a:t>
                </a:r>
              </a:p>
              <a:p>
                <a:pPr algn="ctr"/>
                <a:r>
                  <a:rPr kumimoji="1" lang="en-US" altLang="ko-KR" dirty="0"/>
                  <a:t>&amp;</a:t>
                </a:r>
              </a:p>
              <a:p>
                <a:pPr algn="ctr"/>
                <a:r>
                  <a:rPr kumimoji="1" lang="en-US" altLang="ko-KR" dirty="0"/>
                  <a:t>Bag</a:t>
                </a:r>
                <a:r>
                  <a:rPr kumimoji="1" lang="ko-KR" altLang="en-US" dirty="0"/>
                  <a:t> </a:t>
                </a:r>
                <a:r>
                  <a:rPr kumimoji="1" lang="en-US" altLang="ko-KR" dirty="0"/>
                  <a:t>of</a:t>
                </a:r>
                <a:r>
                  <a:rPr kumimoji="1" lang="ko-KR" altLang="en-US" dirty="0"/>
                  <a:t> </a:t>
                </a:r>
                <a:r>
                  <a:rPr kumimoji="1" lang="en-US" altLang="ko-KR" dirty="0"/>
                  <a:t>Words</a:t>
                </a:r>
                <a:r>
                  <a:rPr kumimoji="1" lang="ko-KR" altLang="en-US" dirty="0"/>
                  <a:t> </a:t>
                </a:r>
                <a:r>
                  <a:rPr kumimoji="1" lang="en-US" altLang="ko-KR" dirty="0"/>
                  <a:t>Model</a:t>
                </a:r>
                <a:r>
                  <a:rPr kumimoji="1" lang="ko-KR" altLang="en-US" dirty="0"/>
                  <a:t>을 사용하여 </a:t>
                </a:r>
                <a:r>
                  <a:rPr kumimoji="1" lang="en-US" altLang="ko-KR" dirty="0"/>
                  <a:t> data </a:t>
                </a:r>
                <a:r>
                  <a:rPr kumimoji="1" lang="ko-KR" altLang="en-US" dirty="0" err="1"/>
                  <a:t>벡터화</a:t>
                </a:r>
                <a:endParaRPr kumimoji="1" lang="en-US" altLang="ko-KR" dirty="0"/>
              </a:p>
              <a:p>
                <a:pPr algn="ctr"/>
                <a:r>
                  <a:rPr kumimoji="1" lang="en-US" altLang="ko-Kore-KR" dirty="0"/>
                  <a:t>(input data)</a:t>
                </a:r>
                <a:endParaRPr kumimoji="1" lang="ko-Kore-KR" altLang="en-US" dirty="0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9B6157FA-14CE-E34C-AEDF-6299969591D3}"/>
                  </a:ext>
                </a:extLst>
              </p:cNvPr>
              <p:cNvSpPr/>
              <p:nvPr/>
            </p:nvSpPr>
            <p:spPr>
              <a:xfrm>
                <a:off x="8211019" y="2342039"/>
                <a:ext cx="3045813" cy="281629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dirty="0"/>
                  <a:t>Logistic Regression</a:t>
                </a:r>
                <a:r>
                  <a:rPr kumimoji="1" lang="ko-KR" altLang="en-US" dirty="0"/>
                  <a:t>을 통한 중</a:t>
                </a:r>
                <a:r>
                  <a:rPr kumimoji="1" lang="en-US" altLang="ko-KR" dirty="0"/>
                  <a:t>,</a:t>
                </a:r>
                <a:r>
                  <a:rPr kumimoji="1" lang="ko-KR" altLang="en-US" dirty="0"/>
                  <a:t> 장기 주가 예측</a:t>
                </a:r>
                <a:endParaRPr kumimoji="1" lang="ko-Kore-KR" altLang="en-US" dirty="0"/>
              </a:p>
            </p:txBody>
          </p:sp>
          <p:sp>
            <p:nvSpPr>
              <p:cNvPr id="32" name="오른쪽 화살표[R] 16">
                <a:extLst>
                  <a:ext uri="{FF2B5EF4-FFF2-40B4-BE49-F238E27FC236}">
                    <a16:creationId xmlns:a16="http://schemas.microsoft.com/office/drawing/2014/main" id="{869CB556-99A6-1A4D-AAEE-B4FD50FABE70}"/>
                  </a:ext>
                </a:extLst>
              </p:cNvPr>
              <p:cNvSpPr/>
              <p:nvPr/>
            </p:nvSpPr>
            <p:spPr>
              <a:xfrm>
                <a:off x="3797772" y="3514970"/>
                <a:ext cx="421972" cy="474338"/>
              </a:xfrm>
              <a:prstGeom prst="right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</p:grpSp>
        <p:sp>
          <p:nvSpPr>
            <p:cNvPr id="22" name="오른쪽 화살표[R] 16">
              <a:extLst>
                <a:ext uri="{FF2B5EF4-FFF2-40B4-BE49-F238E27FC236}">
                  <a16:creationId xmlns:a16="http://schemas.microsoft.com/office/drawing/2014/main" id="{FD961B6D-9708-F745-9122-AE5178A237E8}"/>
                </a:ext>
              </a:extLst>
            </p:cNvPr>
            <p:cNvSpPr/>
            <p:nvPr/>
          </p:nvSpPr>
          <p:spPr>
            <a:xfrm>
              <a:off x="7599038" y="3514970"/>
              <a:ext cx="421972" cy="474338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69496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오늘의PPT색상테마068_003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C87661"/>
      </a:accent1>
      <a:accent2>
        <a:srgbClr val="DF9D8C"/>
      </a:accent2>
      <a:accent3>
        <a:srgbClr val="FBD6C1"/>
      </a:accent3>
      <a:accent4>
        <a:srgbClr val="BB9F9E"/>
      </a:accent4>
      <a:accent5>
        <a:srgbClr val="8F807F"/>
      </a:accent5>
      <a:accent6>
        <a:srgbClr val="726564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69875" indent="-269875" algn="l">
          <a:spcAft>
            <a:spcPts val="1200"/>
          </a:spcAft>
          <a:buFont typeface="Arial" panose="020B0604020202020204" pitchFamily="34" charset="0"/>
          <a:buChar char="•"/>
          <a:defRPr sz="2800" dirty="0" smtClean="0">
            <a:latin typeface="맑은 고딕" panose="020B0503020000020004" pitchFamily="50" charset="-127"/>
            <a:ea typeface="맑은 고딕" panose="020B0503020000020004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11410</TotalTime>
  <Words>491</Words>
  <Application>Microsoft Macintosh PowerPoint</Application>
  <PresentationFormat>와이드스크린</PresentationFormat>
  <Paragraphs>87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나눔스퀘어라운드 Regular</vt:lpstr>
      <vt:lpstr>맑은 고딕</vt:lpstr>
      <vt:lpstr>Arial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박상준</cp:lastModifiedBy>
  <cp:revision>373</cp:revision>
  <dcterms:created xsi:type="dcterms:W3CDTF">2015-01-21T11:35:38Z</dcterms:created>
  <dcterms:modified xsi:type="dcterms:W3CDTF">2021-04-25T09:32:35Z</dcterms:modified>
</cp:coreProperties>
</file>

<file path=docProps/thumbnail.jpeg>
</file>